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0888"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BDE"/>
    <a:srgbClr val="66CCFF"/>
    <a:srgbClr val="67B9CF"/>
    <a:srgbClr val="7CC3D6"/>
    <a:srgbClr val="33CCCC"/>
    <a:srgbClr val="00CCFF"/>
    <a:srgbClr val="61EDE3"/>
    <a:srgbClr val="32EAE6"/>
    <a:srgbClr val="79F1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18"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705239-14D6-4E3C-87C1-6B3071691A50}" type="datetimeFigureOut">
              <a:rPr kumimoji="1" lang="ja-JP" altLang="en-US" smtClean="0"/>
              <a:pPr/>
              <a:t>2015/11/13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49C4B36-7B57-4968-BE29-875896095BB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705239-14D6-4E3C-87C1-6B3071691A50}" type="datetimeFigureOut">
              <a:rPr kumimoji="1" lang="ja-JP" altLang="en-US" smtClean="0"/>
              <a:pPr/>
              <a:t>2015/11/13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49C4B36-7B57-4968-BE29-875896095BB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56816" y="35496"/>
            <a:ext cx="6768000" cy="9072000"/>
          </a:xfrm>
          <a:prstGeom prst="rect">
            <a:avLst/>
          </a:prstGeom>
          <a:solidFill>
            <a:srgbClr val="67B9CF"/>
          </a:solidFill>
          <a:ln w="127000" cap="sq">
            <a:solidFill>
              <a:srgbClr val="000BD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Picture 2" descr="C:\Users\miyoshi\Desktop\20090611-Backup\2009-GENERAL\写真地球儀と二重らせん.JPG"/>
          <p:cNvPicPr>
            <a:picLocks noChangeArrowheads="1"/>
          </p:cNvPicPr>
          <p:nvPr/>
        </p:nvPicPr>
        <p:blipFill>
          <a:blip r:embed="rId2" cstate="print">
            <a:clrChange>
              <a:clrFrom>
                <a:srgbClr val="ACABB1"/>
              </a:clrFrom>
              <a:clrTo>
                <a:srgbClr val="ACABB1">
                  <a:alpha val="0"/>
                </a:srgbClr>
              </a:clrTo>
            </a:clrChange>
            <a:duotone>
              <a:prstClr val="black"/>
              <a:schemeClr val="accent5">
                <a:tint val="45000"/>
                <a:satMod val="400000"/>
              </a:schemeClr>
            </a:duotone>
          </a:blip>
          <a:srcRect t="1571"/>
          <a:stretch>
            <a:fillRect/>
          </a:stretch>
        </p:blipFill>
        <p:spPr bwMode="auto">
          <a:xfrm>
            <a:off x="122329" y="107504"/>
            <a:ext cx="6624000" cy="8610572"/>
          </a:xfrm>
          <a:prstGeom prst="rect">
            <a:avLst/>
          </a:prstGeom>
          <a:noFill/>
          <a:ln w="9525">
            <a:noFill/>
            <a:miter lim="800000"/>
            <a:headEnd/>
            <a:tailEnd/>
          </a:ln>
        </p:spPr>
      </p:pic>
      <p:sp>
        <p:nvSpPr>
          <p:cNvPr id="15" name="正方形/長方形 14"/>
          <p:cNvSpPr/>
          <p:nvPr/>
        </p:nvSpPr>
        <p:spPr>
          <a:xfrm>
            <a:off x="128507" y="8388424"/>
            <a:ext cx="6624000" cy="648000"/>
          </a:xfrm>
          <a:prstGeom prst="rect">
            <a:avLst/>
          </a:prstGeom>
          <a:solidFill>
            <a:schemeClr val="bg1"/>
          </a:solidFill>
          <a:ln>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2244" descr="図1"/>
          <p:cNvPicPr>
            <a:picLocks noChangeAspect="1" noChangeArrowheads="1"/>
          </p:cNvPicPr>
          <p:nvPr/>
        </p:nvPicPr>
        <p:blipFill>
          <a:blip r:embed="rId3" cstate="print"/>
          <a:srcRect/>
          <a:stretch>
            <a:fillRect/>
          </a:stretch>
        </p:blipFill>
        <p:spPr bwMode="auto">
          <a:xfrm>
            <a:off x="383815" y="8424366"/>
            <a:ext cx="1461009" cy="552314"/>
          </a:xfrm>
          <a:prstGeom prst="rect">
            <a:avLst/>
          </a:prstGeom>
          <a:noFill/>
          <a:ln w="9525">
            <a:noFill/>
            <a:miter lim="800000"/>
            <a:headEnd/>
            <a:tailEnd/>
          </a:ln>
        </p:spPr>
      </p:pic>
      <p:sp>
        <p:nvSpPr>
          <p:cNvPr id="4" name="テキスト ボックス 3"/>
          <p:cNvSpPr txBox="1"/>
          <p:nvPr/>
        </p:nvSpPr>
        <p:spPr>
          <a:xfrm>
            <a:off x="2347037" y="16332"/>
            <a:ext cx="2091919" cy="523220"/>
          </a:xfrm>
          <a:prstGeom prst="rect">
            <a:avLst/>
          </a:prstGeom>
          <a:noFill/>
        </p:spPr>
        <p:txBody>
          <a:bodyPr wrap="none" rtlCol="0">
            <a:spAutoFit/>
          </a:bodyPr>
          <a:lstStyle/>
          <a:p>
            <a:pPr algn="ctr"/>
            <a:r>
              <a:rPr lang="en-US" altLang="ja-JP" sz="2800" b="1" dirty="0" smtClean="0">
                <a:ln w="9525" cmpd="sng">
                  <a:solidFill>
                    <a:srgbClr val="000BDE"/>
                  </a:solidFill>
                  <a:prstDash val="solid"/>
                  <a:miter lim="800000"/>
                </a:ln>
                <a:solidFill>
                  <a:schemeClr val="bg1"/>
                </a:solidFill>
                <a:effectLst>
                  <a:outerShdw blurRad="55000" dist="50800" dir="5400000" algn="tl">
                    <a:srgbClr val="000000">
                      <a:alpha val="33000"/>
                    </a:srgbClr>
                  </a:outerShdw>
                </a:effectLst>
                <a:latin typeface="Rockwell Condensed" pitchFamily="18" charset="0"/>
                <a:ea typeface="HGP創英角ﾎﾟｯﾌﾟ体" pitchFamily="50" charset="-128"/>
              </a:rPr>
              <a:t>Konan FIRST</a:t>
            </a:r>
            <a:endParaRPr kumimoji="1" lang="ja-JP" altLang="en-US" sz="2800" b="1" dirty="0">
              <a:ln w="9525" cmpd="sng">
                <a:solidFill>
                  <a:srgbClr val="000BDE"/>
                </a:solidFill>
                <a:prstDash val="solid"/>
                <a:miter lim="800000"/>
              </a:ln>
              <a:solidFill>
                <a:schemeClr val="bg1"/>
              </a:solidFill>
              <a:effectLst>
                <a:outerShdw blurRad="55000" dist="50800" dir="5400000" algn="tl">
                  <a:srgbClr val="000000">
                    <a:alpha val="33000"/>
                  </a:srgbClr>
                </a:outerShdw>
              </a:effectLst>
              <a:latin typeface="Rockwell Condensed" pitchFamily="18" charset="0"/>
              <a:ea typeface="HGP創英角ﾎﾟｯﾌﾟ体" pitchFamily="50" charset="-128"/>
            </a:endParaRPr>
          </a:p>
        </p:txBody>
      </p:sp>
      <p:sp>
        <p:nvSpPr>
          <p:cNvPr id="5" name="テキスト ボックス 4"/>
          <p:cNvSpPr txBox="1"/>
          <p:nvPr/>
        </p:nvSpPr>
        <p:spPr>
          <a:xfrm>
            <a:off x="469407" y="251520"/>
            <a:ext cx="5847178" cy="1415772"/>
          </a:xfrm>
          <a:prstGeom prst="rect">
            <a:avLst/>
          </a:prstGeom>
          <a:noFill/>
        </p:spPr>
        <p:txBody>
          <a:bodyPr wrap="none" rtlCol="0">
            <a:spAutoFit/>
          </a:bodyPr>
          <a:lstStyle/>
          <a:p>
            <a:pPr algn="ctr"/>
            <a:r>
              <a:rPr kumimoji="1" lang="en-US" altLang="ja-JP" sz="5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Science</a:t>
            </a:r>
            <a:r>
              <a:rPr kumimoji="1" lang="en-US" altLang="ja-JP" sz="2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 </a:t>
            </a:r>
            <a:r>
              <a:rPr kumimoji="1" lang="en-US" altLang="ja-JP" sz="5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Live</a:t>
            </a:r>
            <a:r>
              <a:rPr kumimoji="1" lang="en-US" altLang="ja-JP" sz="2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 </a:t>
            </a:r>
            <a:r>
              <a:rPr kumimoji="1" lang="en-US" altLang="ja-JP" sz="5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Ticket</a:t>
            </a:r>
            <a:r>
              <a:rPr kumimoji="1" lang="en-US" altLang="ja-JP" sz="2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 </a:t>
            </a:r>
          </a:p>
          <a:p>
            <a:pPr algn="ctr"/>
            <a:r>
              <a:rPr kumimoji="1" lang="en-US" altLang="ja-JP" sz="2800" b="1" dirty="0" smtClean="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a typeface="PMingLiU-ExtB" pitchFamily="18" charset="-120"/>
              </a:rPr>
              <a:t>Part.24</a:t>
            </a:r>
            <a:endParaRPr kumimoji="1" lang="ja-JP" altLang="en-US" sz="2800" b="1" dirty="0">
              <a:ln w="19050" cmpd="sng">
                <a:solidFill>
                  <a:srgbClr val="000BDE"/>
                </a:solidFill>
                <a:prstDash val="solid"/>
                <a:miter lim="800000"/>
              </a:ln>
              <a:solidFill>
                <a:schemeClr val="bg1"/>
              </a:solidFill>
              <a:effectLst>
                <a:glow rad="101600">
                  <a:schemeClr val="accent5">
                    <a:satMod val="175000"/>
                    <a:alpha val="40000"/>
                  </a:schemeClr>
                </a:glow>
                <a:outerShdw blurRad="55000" dist="50800" dir="5400000" algn="tl">
                  <a:srgbClr val="000000">
                    <a:alpha val="33000"/>
                  </a:srgbClr>
                </a:outerShdw>
              </a:effectLst>
              <a:latin typeface="Rockwell Condensed" pitchFamily="18" charset="0"/>
            </a:endParaRPr>
          </a:p>
        </p:txBody>
      </p:sp>
      <p:sp>
        <p:nvSpPr>
          <p:cNvPr id="16" name="正方形/長方形 15"/>
          <p:cNvSpPr/>
          <p:nvPr/>
        </p:nvSpPr>
        <p:spPr>
          <a:xfrm>
            <a:off x="116632" y="1691680"/>
            <a:ext cx="6552728" cy="3170099"/>
          </a:xfrm>
          <a:prstGeom prst="rect">
            <a:avLst/>
          </a:prstGeom>
        </p:spPr>
        <p:txBody>
          <a:bodyPr wrap="square">
            <a:spAutoFit/>
          </a:bodyPr>
          <a:lstStyle/>
          <a:p>
            <a:pPr algn="ctr">
              <a:tabLst>
                <a:tab pos="1081088" algn="l"/>
              </a:tabLst>
            </a:pPr>
            <a:r>
              <a:rPr lang="en-US" altLang="ja-JP" sz="28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Professor </a:t>
            </a:r>
            <a:r>
              <a:rPr lang="en-US" altLang="ja-JP" sz="2800" b="1" dirty="0" err="1">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Jie</a:t>
            </a:r>
            <a:r>
              <a:rPr lang="en-US" altLang="ja-JP" sz="2800" b="1" dirty="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a:t>
            </a:r>
            <a:r>
              <a:rPr lang="en-US" altLang="ja-JP" sz="28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Yan</a:t>
            </a:r>
          </a:p>
          <a:p>
            <a:pPr algn="ctr">
              <a:tabLst>
                <a:tab pos="1081088" algn="l"/>
              </a:tabLst>
            </a:pPr>
            <a:endParaRPr lang="en-US" altLang="ja-JP" sz="16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lgn="ctr">
              <a:tabLst>
                <a:tab pos="1081088" algn="l"/>
              </a:tabLst>
            </a:pPr>
            <a:r>
              <a:rPr lang="en-US" altLang="ja-JP" sz="2000" b="1" dirty="0" err="1">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Mechanobiology</a:t>
            </a:r>
            <a:r>
              <a:rPr lang="en-US" altLang="ja-JP" sz="2000" b="1" dirty="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Institute, National University of Singapore, Singapore</a:t>
            </a:r>
          </a:p>
          <a:p>
            <a:pPr algn="ctr">
              <a:tabLst>
                <a:tab pos="1081088" algn="l"/>
              </a:tabLst>
            </a:pPr>
            <a:r>
              <a:rPr lang="en-US" altLang="ja-JP" sz="20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Department </a:t>
            </a:r>
            <a:r>
              <a:rPr lang="en-US" altLang="ja-JP" sz="2000" b="1" dirty="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of physics, National University </a:t>
            </a:r>
            <a:r>
              <a:rPr lang="en-US" altLang="ja-JP" sz="20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of</a:t>
            </a:r>
          </a:p>
          <a:p>
            <a:pPr algn="ctr">
              <a:tabLst>
                <a:tab pos="1081088" algn="l"/>
              </a:tabLst>
            </a:pPr>
            <a:r>
              <a:rPr lang="en-US" altLang="ja-JP" sz="20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a:t>
            </a:r>
            <a:r>
              <a:rPr lang="en-US" altLang="ja-JP" sz="2000" b="1" dirty="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Singapore, Singapore</a:t>
            </a:r>
          </a:p>
          <a:p>
            <a:pPr algn="ctr">
              <a:tabLst>
                <a:tab pos="1081088" algn="l"/>
              </a:tabLst>
            </a:pPr>
            <a:endParaRPr lang="en-US" altLang="ja-JP" sz="2000" b="1" dirty="0" smtClean="0">
              <a:ln w="12700" cmpd="sng">
                <a:solidFill>
                  <a:srgbClr val="000BDE"/>
                </a:solidFill>
                <a:prstDash val="solid"/>
                <a:miter lim="800000"/>
              </a:ln>
              <a:solidFill>
                <a:srgbClr val="00206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marL="1081088" indent="-1081088" algn="ctr">
              <a:tabLst>
                <a:tab pos="1081088" algn="l"/>
              </a:tabLst>
            </a:pPr>
            <a:r>
              <a:rPr lang="en-US" altLang="ja-JP" sz="2800" b="1" dirty="0">
                <a:ln w="12700" cmpd="sng">
                  <a:solidFill>
                    <a:srgbClr val="000BDE"/>
                  </a:solidFill>
                  <a:prstDash val="solid"/>
                  <a:miter lim="800000"/>
                </a:ln>
                <a:solidFill>
                  <a:srgbClr val="FFC0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a:t>
            </a:r>
            <a:r>
              <a:rPr lang="en-US" altLang="ja-JP" sz="2800" b="1" dirty="0" err="1">
                <a:ln w="12700" cmpd="sng">
                  <a:solidFill>
                    <a:srgbClr val="000BDE"/>
                  </a:solidFill>
                  <a:prstDash val="solid"/>
                  <a:miter lim="800000"/>
                </a:ln>
                <a:solidFill>
                  <a:srgbClr val="FFC0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Vinculin</a:t>
            </a:r>
            <a:r>
              <a:rPr lang="en-US" altLang="ja-JP" sz="2800" b="1" dirty="0">
                <a:ln w="12700" cmpd="sng">
                  <a:solidFill>
                    <a:srgbClr val="000BDE"/>
                  </a:solidFill>
                  <a:prstDash val="solid"/>
                  <a:miter lim="800000"/>
                </a:ln>
                <a:solidFill>
                  <a:srgbClr val="FFC0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mediated </a:t>
            </a:r>
            <a:r>
              <a:rPr lang="en-US" altLang="ja-JP" sz="2800" b="1" dirty="0" err="1">
                <a:ln w="12700" cmpd="sng">
                  <a:solidFill>
                    <a:srgbClr val="000BDE"/>
                  </a:solidFill>
                  <a:prstDash val="solid"/>
                  <a:miter lim="800000"/>
                </a:ln>
                <a:solidFill>
                  <a:srgbClr val="FFC0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mechanosensitive</a:t>
            </a:r>
            <a:r>
              <a:rPr lang="en-US" altLang="ja-JP" sz="2800" b="1" dirty="0">
                <a:ln w="12700" cmpd="sng">
                  <a:solidFill>
                    <a:srgbClr val="000BDE"/>
                  </a:solidFill>
                  <a:prstDash val="solid"/>
                  <a:miter lim="800000"/>
                </a:ln>
                <a:solidFill>
                  <a:srgbClr val="FFC0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cellular signaling ”</a:t>
            </a:r>
            <a:r>
              <a:rPr lang="ja-JP" altLang="en-US" sz="2800" b="1" dirty="0" smtClean="0">
                <a:ln w="12700" cmpd="sng">
                  <a:solidFill>
                    <a:srgbClr val="000BDE"/>
                  </a:solidFill>
                  <a:prstDash val="solid"/>
                  <a:miter lim="800000"/>
                </a:ln>
                <a:solidFill>
                  <a:srgbClr val="FFFF00"/>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　</a:t>
            </a:r>
          </a:p>
        </p:txBody>
      </p:sp>
      <p:sp>
        <p:nvSpPr>
          <p:cNvPr id="18" name="正方形/長方形 17"/>
          <p:cNvSpPr/>
          <p:nvPr/>
        </p:nvSpPr>
        <p:spPr>
          <a:xfrm>
            <a:off x="260648" y="4788024"/>
            <a:ext cx="4608512" cy="2523768"/>
          </a:xfrm>
          <a:prstGeom prst="rect">
            <a:avLst/>
          </a:prstGeom>
        </p:spPr>
        <p:txBody>
          <a:bodyPr wrap="square">
            <a:spAutoFit/>
          </a:bodyPr>
          <a:lstStyle/>
          <a:p>
            <a:pPr>
              <a:tabLst>
                <a:tab pos="1081088" algn="l"/>
              </a:tabLst>
            </a:pP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日時：</a:t>
            </a:r>
            <a:endPar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2015</a:t>
            </a: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年</a:t>
            </a:r>
            <a:r>
              <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12</a:t>
            </a: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月</a:t>
            </a:r>
            <a:r>
              <a:rPr lang="en-US" altLang="ja-JP" sz="2000" dirty="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7</a:t>
            </a: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日 （月）　</a:t>
            </a:r>
            <a:endPar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15:00-16:30</a:t>
            </a:r>
          </a:p>
          <a:p>
            <a:pPr>
              <a:tabLst>
                <a:tab pos="1081088" algn="l"/>
              </a:tabLst>
            </a:pPr>
            <a:endParaRPr lang="en-US" altLang="ja-JP" sz="16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開催場所 ：</a:t>
            </a:r>
            <a:endPar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甲南大学ポートアイランドキャンパス</a:t>
            </a:r>
            <a:endPar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ja-JP" altLang="en-US"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７階レクチャールーム</a:t>
            </a:r>
            <a:endParaRPr lang="en-US" altLang="ja-JP" sz="2000"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tabLst>
                <a:tab pos="1081088" algn="l"/>
              </a:tabLst>
            </a:pPr>
            <a:r>
              <a:rPr lang="ja-JP" altLang="en-US" b="1" dirty="0" smtClean="0">
                <a:ln w="12700" cmpd="sng">
                  <a:solidFill>
                    <a:srgbClr val="000BDE"/>
                  </a:solidFill>
                  <a:prstDash val="solid"/>
                  <a:miter lim="800000"/>
                </a:ln>
                <a:solidFill>
                  <a:schemeClr val="bg1"/>
                </a:solidFill>
                <a:effectLst>
                  <a:outerShdw blurRad="55000" dist="50800" dir="5400000" algn="tl">
                    <a:srgbClr val="000000">
                      <a:alpha val="33000"/>
                    </a:srgbClr>
                  </a:outerShdw>
                </a:effectLst>
                <a:latin typeface="HGP創英角ﾎﾟｯﾌﾟ体" pitchFamily="50" charset="-128"/>
                <a:ea typeface="HGP創英角ﾎﾟｯﾌﾟ体" pitchFamily="50" charset="-128"/>
              </a:rPr>
              <a:t>　　　　　</a:t>
            </a:r>
          </a:p>
        </p:txBody>
      </p:sp>
      <p:sp>
        <p:nvSpPr>
          <p:cNvPr id="19" name="テキスト ボックス 18"/>
          <p:cNvSpPr txBox="1"/>
          <p:nvPr/>
        </p:nvSpPr>
        <p:spPr>
          <a:xfrm>
            <a:off x="200831" y="7362309"/>
            <a:ext cx="6545497" cy="954107"/>
          </a:xfrm>
          <a:prstGeom prst="rect">
            <a:avLst/>
          </a:prstGeom>
          <a:noFill/>
        </p:spPr>
        <p:txBody>
          <a:bodyPr wrap="square" rtlCol="0">
            <a:spAutoFit/>
          </a:bodyPr>
          <a:lstStyle/>
          <a:p>
            <a:pPr algn="just"/>
            <a:r>
              <a:rPr lang="ja-JP" altLang="en-US"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学生の皆さんに最先端の研究に触れる機会としてサイエンスライブチケットを開催しています。今回は</a:t>
            </a:r>
            <a:r>
              <a:rPr lang="ja-JP" altLang="en-US" sz="1400" dirty="0">
                <a:ln w="3175">
                  <a:noFill/>
                </a:ln>
                <a:solidFill>
                  <a:srgbClr val="FFFF00"/>
                </a:solidFill>
                <a:latin typeface="HG創英角ｺﾞｼｯｸUB" panose="020B0909000000000000" pitchFamily="49" charset="-128"/>
                <a:ea typeface="HG創英角ｺﾞｼｯｸUB" panose="020B0909000000000000" pitchFamily="49" charset="-128"/>
              </a:rPr>
              <a:t>シンガポール</a:t>
            </a:r>
            <a:r>
              <a:rPr lang="ja-JP" altLang="en-US"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より、</a:t>
            </a:r>
            <a:r>
              <a:rPr lang="en-US" altLang="ja-JP"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Prof. </a:t>
            </a:r>
            <a:r>
              <a:rPr lang="en-US" altLang="ja-JP" sz="1400" dirty="0" err="1">
                <a:ln w="3175">
                  <a:noFill/>
                </a:ln>
                <a:solidFill>
                  <a:srgbClr val="FFFF00"/>
                </a:solidFill>
                <a:latin typeface="HG創英角ｺﾞｼｯｸUB" panose="020B0909000000000000" pitchFamily="49" charset="-128"/>
                <a:ea typeface="HG創英角ｺﾞｼｯｸUB" panose="020B0909000000000000" pitchFamily="49" charset="-128"/>
              </a:rPr>
              <a:t>Jie</a:t>
            </a:r>
            <a:r>
              <a:rPr lang="en-US" altLang="ja-JP" sz="1400" dirty="0">
                <a:ln w="3175">
                  <a:noFill/>
                </a:ln>
                <a:solidFill>
                  <a:srgbClr val="FFFF00"/>
                </a:solidFill>
                <a:latin typeface="HG創英角ｺﾞｼｯｸUB" panose="020B0909000000000000" pitchFamily="49" charset="-128"/>
                <a:ea typeface="HG創英角ｺﾞｼｯｸUB" panose="020B0909000000000000" pitchFamily="49" charset="-128"/>
              </a:rPr>
              <a:t> </a:t>
            </a:r>
            <a:r>
              <a:rPr lang="en-US" altLang="ja-JP"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Yan</a:t>
            </a:r>
            <a:r>
              <a:rPr lang="ja-JP" altLang="en-US"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をお招きし</a:t>
            </a:r>
            <a:r>
              <a:rPr lang="ja-JP" altLang="en-US" sz="1400" dirty="0">
                <a:ln w="3175">
                  <a:noFill/>
                </a:ln>
                <a:solidFill>
                  <a:srgbClr val="FFFF00"/>
                </a:solidFill>
                <a:latin typeface="HG創英角ｺﾞｼｯｸUB" panose="020B0909000000000000" pitchFamily="49" charset="-128"/>
                <a:ea typeface="HG創英角ｺﾞｼｯｸUB" panose="020B0909000000000000" pitchFamily="49" charset="-128"/>
              </a:rPr>
              <a:t>、力学的応答タンパク質</a:t>
            </a:r>
            <a:r>
              <a:rPr lang="en-US" altLang="ja-JP" sz="1400" dirty="0" err="1">
                <a:ln w="3175">
                  <a:noFill/>
                </a:ln>
                <a:solidFill>
                  <a:srgbClr val="FFFF00"/>
                </a:solidFill>
                <a:latin typeface="HG創英角ｺﾞｼｯｸUB" panose="020B0909000000000000" pitchFamily="49" charset="-128"/>
                <a:ea typeface="HG創英角ｺﾞｼｯｸUB" panose="020B0909000000000000" pitchFamily="49" charset="-128"/>
              </a:rPr>
              <a:t>Vinculin</a:t>
            </a:r>
            <a:r>
              <a:rPr lang="ja-JP" altLang="en-US" sz="1400" dirty="0">
                <a:ln w="3175">
                  <a:noFill/>
                </a:ln>
                <a:solidFill>
                  <a:srgbClr val="FFFF00"/>
                </a:solidFill>
                <a:latin typeface="HG創英角ｺﾞｼｯｸUB" panose="020B0909000000000000" pitchFamily="49" charset="-128"/>
                <a:ea typeface="HG創英角ｺﾞｼｯｸUB" panose="020B0909000000000000" pitchFamily="49" charset="-128"/>
              </a:rPr>
              <a:t>の新たな細胞内制御機構に</a:t>
            </a:r>
            <a:r>
              <a:rPr lang="ja-JP" altLang="en-US" sz="1400" dirty="0" smtClean="0">
                <a:ln w="3175">
                  <a:noFill/>
                </a:ln>
                <a:solidFill>
                  <a:srgbClr val="FFFF00"/>
                </a:solidFill>
                <a:latin typeface="HG創英角ｺﾞｼｯｸUB" panose="020B0909000000000000" pitchFamily="49" charset="-128"/>
                <a:ea typeface="HG創英角ｺﾞｼｯｸUB" panose="020B0909000000000000" pitchFamily="49" charset="-128"/>
              </a:rPr>
              <a:t>ついてご講演していただきます。学部学生・大学院生をはじめ皆様のご参加をお待ちしています。</a:t>
            </a:r>
            <a:endParaRPr kumimoji="1" lang="ja-JP" altLang="en-US" sz="1400" dirty="0">
              <a:ln w="3175">
                <a:noFill/>
              </a:ln>
              <a:solidFill>
                <a:srgbClr val="FFFF00"/>
              </a:solidFill>
              <a:latin typeface="HG創英角ｺﾞｼｯｸUB" panose="020B0909000000000000" pitchFamily="49" charset="-128"/>
              <a:ea typeface="HG創英角ｺﾞｼｯｸUB" panose="020B0909000000000000" pitchFamily="49" charset="-128"/>
            </a:endParaRPr>
          </a:p>
        </p:txBody>
      </p:sp>
      <p:sp>
        <p:nvSpPr>
          <p:cNvPr id="20" name="正方形/長方形 19"/>
          <p:cNvSpPr/>
          <p:nvPr/>
        </p:nvSpPr>
        <p:spPr>
          <a:xfrm>
            <a:off x="3264744" y="8544632"/>
            <a:ext cx="3429000" cy="307777"/>
          </a:xfrm>
          <a:prstGeom prst="rect">
            <a:avLst/>
          </a:prstGeom>
        </p:spPr>
        <p:txBody>
          <a:bodyPr>
            <a:spAutoFit/>
          </a:bodyPr>
          <a:lstStyle/>
          <a:p>
            <a:pPr>
              <a:tabLst>
                <a:tab pos="1081088" algn="l"/>
              </a:tabLst>
            </a:pPr>
            <a:r>
              <a:rPr lang="ja-JP" altLang="en-US" sz="1400" b="1" dirty="0" smtClean="0">
                <a:ln w="12700" cmpd="sng">
                  <a:noFill/>
                  <a:prstDash val="solid"/>
                  <a:miter lim="800000"/>
                </a:ln>
                <a:latin typeface="+mn-ea"/>
              </a:rPr>
              <a:t>主催：甲南大学フロンティアサイエンス学部</a:t>
            </a:r>
          </a:p>
        </p:txBody>
      </p:sp>
      <p:pic>
        <p:nvPicPr>
          <p:cNvPr id="1026" name="Picture 2" descr="Y:\400教務・入試・入学前教育・図書室\410教務\サイエンスライブチケット\2015\Vol.24 Yan Jie\YanJie-small.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9244" y="4788024"/>
            <a:ext cx="1690116" cy="2574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114</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サイエンスライブチケットPart 15 第１１回ＮＭＭＳセミナー</dc:title>
  <dc:creator>Miyoshi</dc:creator>
  <cp:lastModifiedBy>kinoshita-t</cp:lastModifiedBy>
  <cp:revision>32</cp:revision>
  <cp:lastPrinted>2015-11-13T07:52:49Z</cp:lastPrinted>
  <dcterms:created xsi:type="dcterms:W3CDTF">2014-03-05T00:48:15Z</dcterms:created>
  <dcterms:modified xsi:type="dcterms:W3CDTF">2015-11-13T07:55:36Z</dcterms:modified>
</cp:coreProperties>
</file>